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80" r:id="rId3"/>
    <p:sldId id="257" r:id="rId4"/>
    <p:sldId id="266" r:id="rId5"/>
    <p:sldId id="273" r:id="rId6"/>
    <p:sldId id="262" r:id="rId7"/>
    <p:sldId id="275" r:id="rId8"/>
    <p:sldId id="276" r:id="rId9"/>
    <p:sldId id="274" r:id="rId10"/>
    <p:sldId id="263" r:id="rId11"/>
    <p:sldId id="260" r:id="rId12"/>
    <p:sldId id="261" r:id="rId13"/>
    <p:sldId id="264" r:id="rId14"/>
    <p:sldId id="265" r:id="rId15"/>
    <p:sldId id="267" r:id="rId16"/>
    <p:sldId id="268" r:id="rId17"/>
    <p:sldId id="269" r:id="rId18"/>
    <p:sldId id="277" r:id="rId19"/>
    <p:sldId id="270" r:id="rId20"/>
    <p:sldId id="271" r:id="rId21"/>
    <p:sldId id="272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151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345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53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50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592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1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39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4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961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55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0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240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10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3413" y="1007061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tr-TR" sz="6500" dirty="0" smtClean="0">
                <a:latin typeface="Arial Black" pitchFamily="34" charset="0"/>
              </a:rPr>
              <a:t>PANDEMİ SÜRECİNDE OKUL FOBİSİ VE OKUL REDDİ</a:t>
            </a:r>
            <a:endParaRPr lang="tr-TR" sz="6500" dirty="0">
              <a:latin typeface="Arial Black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41" y="107169"/>
            <a:ext cx="1881544" cy="17997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507" y="0"/>
            <a:ext cx="2048941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9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985" y="286603"/>
            <a:ext cx="11199446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 Black" pitchFamily="34" charset="0"/>
              </a:rPr>
              <a:t>Ayrılma Kaygısı Kimlerde Oluşur?</a:t>
            </a:r>
            <a:endParaRPr lang="tr-TR" sz="4000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/>
              <a:t>Genellikle kaygıya yatkın ve genetik yatkınlığa sahip çocuklarda</a:t>
            </a:r>
          </a:p>
          <a:p>
            <a:pPr marL="0" indent="0">
              <a:buNone/>
            </a:pPr>
            <a:endParaRPr lang="tr-TR" sz="3200" dirty="0" smtClean="0"/>
          </a:p>
          <a:p>
            <a:r>
              <a:rPr lang="tr-TR" sz="3200" dirty="0" smtClean="0"/>
              <a:t>Aşırı kaygılı ebeveynlerin(özellikle anne) çocuklarında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767" y="119071"/>
            <a:ext cx="2225233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Arial Black" pitchFamily="34" charset="0"/>
              </a:rPr>
              <a:t>Ayrılma Kaygısı Nasıl Oluşur?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3373" y="1903399"/>
            <a:ext cx="8007180" cy="4023360"/>
          </a:xfrm>
        </p:spPr>
        <p:txBody>
          <a:bodyPr/>
          <a:lstStyle/>
          <a:p>
            <a:r>
              <a:rPr lang="tr-TR" dirty="0" smtClean="0"/>
              <a:t>Çocuk ile anne arasında anne karnından itibaren bir bağlanma gerçekleşir. Çocuğun sosyal gelişimi böyle başlar ve ileriki yaşantısında da çevresindeki bireylerle kuracağı ilişkilerin temelinde de bu bağlanma biçimi yatar. </a:t>
            </a:r>
          </a:p>
          <a:p>
            <a:r>
              <a:rPr lang="tr-TR" dirty="0" smtClean="0"/>
              <a:t>1 yaş civarında çocuk yavaş yavaş anneden ayrılmaya başlar.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3-4 yaşından itibaren kademeli olarak ve çocuktan çocuğa değişiklik göstererek anneden ayrı yerlerde de tek başına kalabilir.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7452"/>
          <a:stretch/>
        </p:blipFill>
        <p:spPr>
          <a:xfrm>
            <a:off x="82378" y="2973860"/>
            <a:ext cx="2990335" cy="32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7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Ayrılma Kaygısı Nasıl Oluşur?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</a:t>
            </a:r>
            <a:r>
              <a:rPr lang="tr-TR" dirty="0" smtClean="0"/>
              <a:t>aşamın birinci yılında bebek ile anne arasındaki bağlanmanın gerçekleşmemesi ya da bu bağlanmanın güvenli olmaması sonucunda, çocukta ileriki yaşlarda </a:t>
            </a:r>
          </a:p>
          <a:p>
            <a:r>
              <a:rPr lang="tr-TR" dirty="0"/>
              <a:t>S</a:t>
            </a:r>
            <a:r>
              <a:rPr lang="tr-TR" dirty="0" smtClean="0"/>
              <a:t>osyal uyumsuzluk,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Ö</a:t>
            </a:r>
            <a:r>
              <a:rPr lang="tr-TR" dirty="0" smtClean="0"/>
              <a:t>zgüven eksikliği,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S</a:t>
            </a:r>
            <a:r>
              <a:rPr lang="tr-TR" dirty="0" smtClean="0"/>
              <a:t>tresle başa çıkmada zorlanma gibi sorunlar ortaya çıkabilir. </a:t>
            </a:r>
            <a:endParaRPr lang="tr-TR" dirty="0"/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39" y="4424233"/>
            <a:ext cx="1548518" cy="17923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957" y="2846307"/>
            <a:ext cx="1429445" cy="34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7074655" cy="4023360"/>
          </a:xfrm>
        </p:spPr>
        <p:txBody>
          <a:bodyPr/>
          <a:lstStyle/>
          <a:p>
            <a:r>
              <a:rPr lang="tr-TR" dirty="0" smtClean="0"/>
              <a:t>Çocuğun anne ve babasından uzun süre ayrı kalması, </a:t>
            </a:r>
          </a:p>
          <a:p>
            <a:r>
              <a:rPr lang="tr-TR" dirty="0"/>
              <a:t>K</a:t>
            </a:r>
            <a:r>
              <a:rPr lang="tr-TR" dirty="0" smtClean="0"/>
              <a:t>ardeş doğumu, </a:t>
            </a:r>
          </a:p>
          <a:p>
            <a:r>
              <a:rPr lang="tr-TR" dirty="0"/>
              <a:t>A</a:t>
            </a:r>
            <a:r>
              <a:rPr lang="tr-TR" dirty="0" smtClean="0"/>
              <a:t>ilede vefat ya da hastalık olaylarının yaşanması, </a:t>
            </a:r>
          </a:p>
          <a:p>
            <a:r>
              <a:rPr lang="tr-TR" dirty="0"/>
              <a:t>O</a:t>
            </a:r>
            <a:r>
              <a:rPr lang="tr-TR" dirty="0" smtClean="0"/>
              <a:t>kulda ya da ev dışı bir ortamda yaşanan olumsuzluklar da kaygı oluşumunda etkili olabilmektedir.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35" y="351016"/>
            <a:ext cx="3748216" cy="27299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b="7628"/>
          <a:stretch/>
        </p:blipFill>
        <p:spPr>
          <a:xfrm>
            <a:off x="10629745" y="3524391"/>
            <a:ext cx="1051869" cy="13771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b="7628"/>
          <a:stretch/>
        </p:blipFill>
        <p:spPr>
          <a:xfrm>
            <a:off x="9382896" y="3080951"/>
            <a:ext cx="1061909" cy="14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5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Ayrılma kaygısı her yaş çocuğunda görülebilir. Ancak 5-8 yaş aralığı bu durumun en sık gözlemlendiği dönemlerdir. </a:t>
            </a:r>
          </a:p>
          <a:p>
            <a:endParaRPr lang="tr-TR" dirty="0"/>
          </a:p>
          <a:p>
            <a:r>
              <a:rPr lang="tr-TR" dirty="0" smtClean="0"/>
              <a:t>Bir çocuğun ayrılık kaygısı yaşadığının söylenebilmesi için belirtilerin en az dört haftadır üst üste görülüyor olması gerekir.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1479523"/>
              </p:ext>
            </p:extLst>
          </p:nvPr>
        </p:nvGraphicFramePr>
        <p:xfrm>
          <a:off x="1784865" y="3857414"/>
          <a:ext cx="8128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98" y="3770592"/>
            <a:ext cx="1621567" cy="7344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809" y="3792144"/>
            <a:ext cx="1652056" cy="7128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099" y="3770592"/>
            <a:ext cx="1739604" cy="7344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5" y="3749040"/>
            <a:ext cx="1732950" cy="70189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b="7452"/>
          <a:stretch/>
        </p:blipFill>
        <p:spPr>
          <a:xfrm>
            <a:off x="7869388" y="4481512"/>
            <a:ext cx="2043478" cy="110387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04" y="4450623"/>
            <a:ext cx="1937330" cy="111367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490" y="4466591"/>
            <a:ext cx="2054460" cy="111455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63" y="4442739"/>
            <a:ext cx="2065165" cy="1121555"/>
          </a:xfrm>
          <a:prstGeom prst="rect">
            <a:avLst/>
          </a:prstGeom>
        </p:spPr>
      </p:pic>
      <p:cxnSp>
        <p:nvCxnSpPr>
          <p:cNvPr id="14" name="Düz Bağlayıcı 13"/>
          <p:cNvCxnSpPr/>
          <p:nvPr/>
        </p:nvCxnSpPr>
        <p:spPr>
          <a:xfrm flipH="1">
            <a:off x="3780829" y="3770592"/>
            <a:ext cx="1351" cy="1793702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098" y="3770592"/>
            <a:ext cx="115534" cy="184211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235" y="3770591"/>
            <a:ext cx="115338" cy="183899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981" y="3770592"/>
            <a:ext cx="115781" cy="1846048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294" y="3749040"/>
            <a:ext cx="116886" cy="1863664"/>
          </a:xfrm>
          <a:prstGeom prst="rect">
            <a:avLst/>
          </a:prstGeom>
        </p:spPr>
      </p:pic>
      <p:cxnSp>
        <p:nvCxnSpPr>
          <p:cNvPr id="23" name="Düz Bağlayıcı 22"/>
          <p:cNvCxnSpPr>
            <a:endCxn id="19" idx="0"/>
          </p:cNvCxnSpPr>
          <p:nvPr/>
        </p:nvCxnSpPr>
        <p:spPr>
          <a:xfrm>
            <a:off x="1715663" y="3749040"/>
            <a:ext cx="8258209" cy="2155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Resi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864" y="4411517"/>
            <a:ext cx="8291279" cy="6096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646" y="5548622"/>
            <a:ext cx="8291279" cy="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2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0617"/>
            <a:ext cx="10515600" cy="1054442"/>
          </a:xfrm>
        </p:spPr>
        <p:txBody>
          <a:bodyPr/>
          <a:lstStyle/>
          <a:p>
            <a:pPr algn="ctr"/>
            <a:r>
              <a:rPr lang="tr-TR" dirty="0" smtClean="0">
                <a:latin typeface="Arial Black" pitchFamily="34" charset="0"/>
              </a:rPr>
              <a:t>OKUL REDDİ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5060"/>
            <a:ext cx="10515600" cy="5511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Ayrılma kaygısına </a:t>
            </a:r>
            <a:r>
              <a:rPr lang="tr-TR" dirty="0"/>
              <a:t>bağlı olsun ya da olmasın çocuğun okula gitmeyi reddettiği </a:t>
            </a:r>
            <a:r>
              <a:rPr lang="tr-TR" dirty="0" smtClean="0"/>
              <a:t>bir durumdur. Ergenlerde daha çok rastlanır. Çeşitli </a:t>
            </a:r>
            <a:r>
              <a:rPr lang="tr-TR" dirty="0"/>
              <a:t>nedenleri olabilir.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Okula </a:t>
            </a:r>
            <a:r>
              <a:rPr lang="tr-TR" dirty="0"/>
              <a:t>geldiğinde evdeki hoşlandığı bir etkinliği yapamayacak olmak (sınırsız teknoloji kullanımı),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kademik </a:t>
            </a:r>
            <a:r>
              <a:rPr lang="tr-TR" dirty="0"/>
              <a:t>başarı kaygısı,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kran </a:t>
            </a:r>
            <a:r>
              <a:rPr lang="tr-TR" dirty="0"/>
              <a:t>zorbalığı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Dikkat Eksikliği ve Hiperaktivite (DEHB)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Karşı gelme bozukluğu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Davranım Bozukluğu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Depresyon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Sosyal Fobi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Travma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0540"/>
          <a:stretch/>
        </p:blipFill>
        <p:spPr>
          <a:xfrm>
            <a:off x="7617424" y="2359111"/>
            <a:ext cx="4039115" cy="38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3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937" y="286603"/>
            <a:ext cx="11699631" cy="1450757"/>
          </a:xfrm>
        </p:spPr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PANDEMİ SONRASI OKULA UYUM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Pandemi sonrasında çocukların ve gençlerin okula gitmek konusunda motivasyonları düşebilir.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</a:t>
            </a:r>
            <a:r>
              <a:rPr lang="tr-TR" dirty="0" smtClean="0"/>
              <a:t>sikososyal </a:t>
            </a:r>
            <a:r>
              <a:rPr lang="tr-TR" dirty="0"/>
              <a:t>etkiler,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</a:t>
            </a:r>
            <a:r>
              <a:rPr lang="tr-TR" dirty="0" smtClean="0"/>
              <a:t>ağlık </a:t>
            </a:r>
            <a:r>
              <a:rPr lang="tr-TR" dirty="0"/>
              <a:t>problemleri,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</a:t>
            </a:r>
            <a:r>
              <a:rPr lang="tr-TR" dirty="0" smtClean="0"/>
              <a:t>konomik </a:t>
            </a:r>
            <a:r>
              <a:rPr lang="tr-TR" dirty="0"/>
              <a:t>problemler,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kademik </a:t>
            </a:r>
            <a:r>
              <a:rPr lang="tr-TR" dirty="0"/>
              <a:t>kaygılar vb. çocukların </a:t>
            </a:r>
            <a:r>
              <a:rPr lang="tr-TR" dirty="0" smtClean="0"/>
              <a:t>üzerinde </a:t>
            </a:r>
            <a:r>
              <a:rPr lang="tr-TR" dirty="0"/>
              <a:t>olumsuz etkileri olabilecek durumlardandır.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181" y="4202445"/>
            <a:ext cx="227400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Arial Black" pitchFamily="34" charset="0"/>
              </a:rPr>
              <a:t>Pandemi Sonrası Okul Fobisi ve Okul Reddi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Ayrılma kaygısı olan çocuklarda Pandemi süreci  ve COVİD-19 ile ilgili ortak kaygılar, </a:t>
            </a:r>
            <a:r>
              <a:rPr lang="tr-TR" dirty="0"/>
              <a:t>uzun </a:t>
            </a:r>
            <a:r>
              <a:rPr lang="tr-TR" dirty="0" smtClean="0"/>
              <a:t>süre okula gidememe okul fobisini tetikler.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Her çocukta farklı tepkiler , farklı kaygı bozuklukları ya da takıntılar ortaya (sürekli el yıkama, banyo yapma, okulda tuvaletlere girememe </a:t>
            </a:r>
            <a:r>
              <a:rPr lang="tr-TR" dirty="0" err="1" smtClean="0"/>
              <a:t>vb</a:t>
            </a:r>
            <a:r>
              <a:rPr lang="tr-TR" dirty="0" smtClean="0"/>
              <a:t>…) çıkabilir.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4184"/>
            <a:ext cx="2821421" cy="2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1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19631"/>
            <a:ext cx="10515600" cy="3557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6600" dirty="0" smtClean="0"/>
          </a:p>
          <a:p>
            <a:pPr marL="0" indent="0" algn="ctr">
              <a:buNone/>
            </a:pPr>
            <a:r>
              <a:rPr lang="tr-TR" sz="6600" dirty="0" smtClean="0">
                <a:latin typeface="Arial Black" pitchFamily="34" charset="0"/>
              </a:rPr>
              <a:t>YETİŞKİNLERE ÖNERİLER</a:t>
            </a:r>
            <a:endParaRPr lang="tr-TR" sz="6600" dirty="0">
              <a:latin typeface="Arial Black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07" y="0"/>
            <a:ext cx="4600875" cy="32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0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1" y="1845734"/>
            <a:ext cx="799859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Pandemi sonrası okulun açılması ile birlikte öğrencilerde </a:t>
            </a:r>
            <a:r>
              <a:rPr lang="tr-TR" dirty="0" smtClean="0"/>
              <a:t>süreç ile ilgili kendi aralarında konuşacaklardır. Bu nedenle okulun ilk günlerinde çocuklar öğretmen ve aileler tarafından doğru bilgilendirilmelidir.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İlk olarak çocuğun soru sorabileceği bir ortam sağlanmalıdır. Sorular dürüstçe ve çocuğun anlayabileceği bir şekilde cevaplanmalıdır. Çocuk aynı soruları tekrar tekrar sorabilir.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876" y="3128212"/>
            <a:ext cx="2872902" cy="31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3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10545"/>
          <a:stretch/>
        </p:blipFill>
        <p:spPr>
          <a:xfrm>
            <a:off x="8897565" y="286603"/>
            <a:ext cx="3137916" cy="250430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Giriş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8038482" cy="4023360"/>
          </a:xfrm>
        </p:spPr>
        <p:txBody>
          <a:bodyPr>
            <a:normAutofit/>
          </a:bodyPr>
          <a:lstStyle/>
          <a:p>
            <a:r>
              <a:rPr lang="tr-TR" dirty="0" smtClean="0"/>
              <a:t>Korona virüsün </a:t>
            </a:r>
            <a:r>
              <a:rPr lang="tr-TR" dirty="0"/>
              <a:t>(Covid–19) dünyaya yayılarak pandemiye dönüşmesi sonrasında hemen hemen bütün ülkeler virüsün yayılmasını kısıtlamak için yüz yüze eğitime ara vererek tüm kademelerdeki okulları kapatma kararı aldılar. </a:t>
            </a:r>
            <a:r>
              <a:rPr lang="tr-TR" dirty="0" smtClean="0"/>
              <a:t>Türkiye’de</a:t>
            </a:r>
            <a:r>
              <a:rPr lang="tr-TR" dirty="0"/>
              <a:t>, ilk vakanın görülmesinin ardından kısa sürede okulları </a:t>
            </a:r>
            <a:r>
              <a:rPr lang="tr-TR" dirty="0" smtClean="0"/>
              <a:t>kapattı.</a:t>
            </a:r>
          </a:p>
          <a:p>
            <a:r>
              <a:rPr lang="tr-TR" dirty="0" smtClean="0"/>
              <a:t>Şüphesiz ki yaklaşık 5 aylık bir sürenin sonunda okula geri dönecek öğrencilerden </a:t>
            </a:r>
            <a:r>
              <a:rPr lang="tr-TR" dirty="0"/>
              <a:t>bazılarının </a:t>
            </a:r>
            <a:r>
              <a:rPr lang="tr-TR" dirty="0" smtClean="0"/>
              <a:t>yaş gruplarına göre okul fobisi yaşaması </a:t>
            </a:r>
            <a:r>
              <a:rPr lang="tr-TR" dirty="0"/>
              <a:t>veya </a:t>
            </a:r>
            <a:r>
              <a:rPr lang="tr-TR" dirty="0" smtClean="0"/>
              <a:t>okula gitmeyi reddetmesi kaçınılmaz olacaktır</a:t>
            </a:r>
            <a:r>
              <a:rPr lang="tr-TR" dirty="0"/>
              <a:t>. </a:t>
            </a:r>
            <a:r>
              <a:rPr lang="tr-TR" dirty="0" smtClean="0"/>
              <a:t>Pandemi </a:t>
            </a:r>
            <a:r>
              <a:rPr lang="tr-TR" dirty="0"/>
              <a:t>sonrası bu etkileri en aza indirmek için </a:t>
            </a:r>
            <a:r>
              <a:rPr lang="tr-TR" dirty="0" smtClean="0"/>
              <a:t>öğrencilerin </a:t>
            </a:r>
            <a:r>
              <a:rPr lang="tr-TR" dirty="0"/>
              <a:t>psikolojik </a:t>
            </a:r>
            <a:r>
              <a:rPr lang="tr-TR" dirty="0" smtClean="0"/>
              <a:t>olarak </a:t>
            </a:r>
            <a:r>
              <a:rPr lang="tr-TR" dirty="0"/>
              <a:t>desteklenmesi ve </a:t>
            </a:r>
            <a:r>
              <a:rPr lang="tr-TR" dirty="0" smtClean="0"/>
              <a:t>yönlendirilmesi gerekmektedir. </a:t>
            </a:r>
          </a:p>
          <a:p>
            <a:pPr marL="201168" lvl="1" indent="0" algn="ctr">
              <a:buNone/>
            </a:pPr>
            <a:endParaRPr lang="tr-TR" sz="2800" b="1" dirty="0" smtClean="0"/>
          </a:p>
          <a:p>
            <a:pPr marL="201168" lvl="1" indent="0" algn="ctr">
              <a:buNone/>
            </a:pPr>
            <a:r>
              <a:rPr lang="tr-TR" sz="2800" b="1" dirty="0" smtClean="0"/>
              <a:t>Peki okul fobisi ve okul reddi nedir???</a:t>
            </a:r>
          </a:p>
        </p:txBody>
      </p:sp>
    </p:spTree>
    <p:extLst>
      <p:ext uri="{BB962C8B-B14F-4D97-AF65-F5344CB8AC3E}">
        <p14:creationId xmlns:p14="http://schemas.microsoft.com/office/powerpoint/2010/main" xmlns="" val="304613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Çocukların </a:t>
            </a:r>
            <a:r>
              <a:rPr lang="tr-TR" dirty="0"/>
              <a:t>nadiren hasta oldukları ve hasta olurlarsa da çok hafif geçirdikleri, ancak yine de hijyene dikkat edilmesinin önemli olduğu belirtilmelidir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Evde veya okulda güvenli olacakları söylenebilir, </a:t>
            </a:r>
            <a:r>
              <a:rPr lang="tr-TR" dirty="0" smtClean="0"/>
              <a:t>ancak etraflarındaki </a:t>
            </a:r>
            <a:r>
              <a:rPr lang="tr-TR" dirty="0"/>
              <a:t>kimsede hastalık olmayacağı gibi </a:t>
            </a:r>
            <a:r>
              <a:rPr lang="tr-TR" dirty="0" smtClean="0"/>
              <a:t>gerçekçi </a:t>
            </a:r>
            <a:r>
              <a:rPr lang="tr-TR" dirty="0"/>
              <a:t>olmayan sözler verilmemelidir.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338" y="3532471"/>
            <a:ext cx="2707138" cy="26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1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82" y="51075"/>
            <a:ext cx="2380735" cy="238073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9486" y="583239"/>
            <a:ext cx="85986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</a:t>
            </a:r>
            <a:r>
              <a:rPr lang="tr-TR" dirty="0" smtClean="0"/>
              <a:t>onu </a:t>
            </a:r>
            <a:r>
              <a:rPr lang="tr-TR" dirty="0"/>
              <a:t>ile ilgili yorumlara ve tepkilere dikkat </a:t>
            </a:r>
            <a:r>
              <a:rPr lang="tr-TR" dirty="0" smtClean="0"/>
              <a:t>edilmeli, televizyon </a:t>
            </a:r>
            <a:r>
              <a:rPr lang="tr-TR" dirty="0"/>
              <a:t>veya sosyal medyadaki abartılı veya korkutucu haber ve yorumlara maruz kalmaktan korunmalıdır. </a:t>
            </a:r>
            <a:r>
              <a:rPr lang="tr-TR" dirty="0" smtClean="0"/>
              <a:t>Sosyal </a:t>
            </a:r>
            <a:r>
              <a:rPr lang="tr-TR" dirty="0"/>
              <a:t>medyada duydukları her şeyin doğru olmadığı söylenmelidir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Pandemi döneminde hareket ve </a:t>
            </a:r>
            <a:r>
              <a:rPr lang="tr-TR" dirty="0"/>
              <a:t>yüz yüze iletişimin kısıtlılığı, online dersler, can sıkıntısı ve kaygıyı </a:t>
            </a:r>
            <a:r>
              <a:rPr lang="tr-TR" dirty="0" smtClean="0"/>
              <a:t>azaltmak için teknolojik araçlardan yararlanma, teknolojinin kullanımını artmıştır. Bu dönemde teknolojiye  bağımlılığı artan çocuk ve gençlerde okul reddi görülebilir. Bu nedenle pandemi sonrası süreçte  </a:t>
            </a:r>
            <a:r>
              <a:rPr lang="tr-TR" dirty="0"/>
              <a:t>çocukların ve </a:t>
            </a:r>
            <a:r>
              <a:rPr lang="tr-TR" dirty="0" smtClean="0"/>
              <a:t>gençlerin okulda ve okul dışında güvenli </a:t>
            </a:r>
            <a:r>
              <a:rPr lang="tr-TR" dirty="0"/>
              <a:t>bir ortamda sosyal ve sportif aktivitelere </a:t>
            </a:r>
            <a:r>
              <a:rPr lang="tr-TR" dirty="0" smtClean="0"/>
              <a:t>yönlendirmesinin yapılması; okula gitmediği günlerde teknolojik aletlerden mümkün olduğunca uzak tutulması önemlidir.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5" y="4206799"/>
            <a:ext cx="3715265" cy="20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1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Çocuk okula gitmediğinden veya gitmek istemediğinden dolayı çevresindekiler tarafından </a:t>
            </a:r>
            <a:r>
              <a:rPr lang="tr-TR" dirty="0" smtClean="0"/>
              <a:t>yargılanmamalıdır. Bu </a:t>
            </a:r>
            <a:r>
              <a:rPr lang="tr-TR" dirty="0"/>
              <a:t>durumun geçici olduğu, başka çocuklarda da bu durumun olabildiği, aslında bu durumun kolaylıkla üstesinden gelinebildiği anlatılmalıdır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lvl="1"/>
            <a:r>
              <a:rPr lang="tr-TR" dirty="0" smtClean="0"/>
              <a:t>Çocuğun okula gitmek istememesi konusundaki duygularını anlatmasının sağlanması, hem sıkıntısının paylaşılması </a:t>
            </a:r>
            <a:r>
              <a:rPr lang="tr-TR" dirty="0"/>
              <a:t>hem de </a:t>
            </a:r>
            <a:r>
              <a:rPr lang="tr-TR" dirty="0" smtClean="0"/>
              <a:t>anlaşıldığının hissettirilmesi bakımından onun </a:t>
            </a:r>
            <a:r>
              <a:rPr lang="tr-TR" dirty="0"/>
              <a:t>rahatlamasını sağlayacaktır.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643" y="4122063"/>
            <a:ext cx="2190493" cy="21904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75" y="4079788"/>
            <a:ext cx="2066926" cy="2066926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4481384" y="4079788"/>
            <a:ext cx="2084173" cy="2098590"/>
          </a:xfrm>
          <a:prstGeom prst="line">
            <a:avLst/>
          </a:prstGeom>
          <a:ln w="73025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91824">
            <a:off x="4402173" y="4065529"/>
            <a:ext cx="2157491" cy="21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3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t="1" b="9102"/>
          <a:stretch/>
        </p:blipFill>
        <p:spPr>
          <a:xfrm>
            <a:off x="123568" y="4461225"/>
            <a:ext cx="1334530" cy="18518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8348"/>
          <a:stretch/>
        </p:blipFill>
        <p:spPr>
          <a:xfrm>
            <a:off x="5542520" y="1"/>
            <a:ext cx="861619" cy="11944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894" y="0"/>
            <a:ext cx="1268627" cy="126862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1577" y="1906672"/>
            <a:ext cx="747995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Çocuğun </a:t>
            </a:r>
            <a:r>
              <a:rPr lang="tr-TR" dirty="0"/>
              <a:t>durumu hakkında </a:t>
            </a:r>
            <a:r>
              <a:rPr lang="tr-TR" dirty="0" smtClean="0"/>
              <a:t>öğretmenlerin bilgilendirilmesi </a:t>
            </a:r>
            <a:r>
              <a:rPr lang="tr-TR" dirty="0"/>
              <a:t>ve </a:t>
            </a:r>
            <a:r>
              <a:rPr lang="tr-TR" dirty="0" smtClean="0"/>
              <a:t>öğretmenlerin görüşlerinin </a:t>
            </a:r>
            <a:r>
              <a:rPr lang="tr-TR" dirty="0"/>
              <a:t>ve </a:t>
            </a:r>
            <a:r>
              <a:rPr lang="tr-TR" dirty="0" smtClean="0"/>
              <a:t>gözlemlerinin öğrenilmesi </a:t>
            </a:r>
            <a:r>
              <a:rPr lang="tr-TR" dirty="0"/>
              <a:t>çocuğun yaşadığı sorunun kaynağı hakkında doğru tespitin yapılmasında önemli rol oynamaktadır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	Çocuğun </a:t>
            </a:r>
            <a:r>
              <a:rPr lang="tr-TR" dirty="0"/>
              <a:t>kaygısını </a:t>
            </a:r>
            <a:r>
              <a:rPr lang="tr-TR" dirty="0" smtClean="0"/>
              <a:t>azaltabilecek </a:t>
            </a:r>
            <a:r>
              <a:rPr lang="tr-TR" dirty="0"/>
              <a:t>yöntemlerin neler </a:t>
            </a:r>
            <a:r>
              <a:rPr lang="tr-TR" dirty="0" smtClean="0"/>
              <a:t>olduğunun belirlenmesi ve okulda </a:t>
            </a:r>
            <a:r>
              <a:rPr lang="tr-TR" dirty="0"/>
              <a:t>bunun için destek </a:t>
            </a:r>
            <a:r>
              <a:rPr lang="tr-TR" dirty="0" smtClean="0"/>
              <a:t>olunması onun endişesini </a:t>
            </a:r>
            <a:r>
              <a:rPr lang="tr-TR" dirty="0"/>
              <a:t>kontrol almasına yardımcı olacaktır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	Bu </a:t>
            </a:r>
            <a:r>
              <a:rPr lang="tr-TR" dirty="0"/>
              <a:t>süreçte rehberlik </a:t>
            </a:r>
            <a:r>
              <a:rPr lang="tr-TR" dirty="0" smtClean="0"/>
              <a:t>öğretmeni çocuğa gerekli psikososyal </a:t>
            </a:r>
            <a:r>
              <a:rPr lang="tr-TR" dirty="0"/>
              <a:t>desteğin </a:t>
            </a:r>
            <a:r>
              <a:rPr lang="tr-TR" dirty="0" smtClean="0"/>
              <a:t>sağlanması için okulu </a:t>
            </a:r>
            <a:r>
              <a:rPr lang="tr-TR" dirty="0"/>
              <a:t>koordine </a:t>
            </a:r>
            <a:r>
              <a:rPr lang="tr-TR" dirty="0" smtClean="0"/>
              <a:t>etmelidir.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Okul </a:t>
            </a:r>
            <a:r>
              <a:rPr lang="tr-TR" dirty="0"/>
              <a:t>açıldıktan sonra özellikle ilk </a:t>
            </a:r>
            <a:r>
              <a:rPr lang="tr-TR" dirty="0" smtClean="0"/>
              <a:t>haftalarda, çocuğun gözlemlenmesi ve gerekirse  rehberlik öğretmeni ve bir uzmandan profesyonel </a:t>
            </a:r>
            <a:r>
              <a:rPr lang="tr-TR" dirty="0"/>
              <a:t>destek </a:t>
            </a:r>
            <a:r>
              <a:rPr lang="tr-TR" dirty="0" smtClean="0"/>
              <a:t>alması sağlanmalıdır.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477" y="4402622"/>
            <a:ext cx="1910406" cy="19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8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542" y="302511"/>
            <a:ext cx="8534400" cy="1507067"/>
          </a:xfrm>
        </p:spPr>
        <p:txBody>
          <a:bodyPr/>
          <a:lstStyle/>
          <a:p>
            <a:pPr algn="ctr"/>
            <a:r>
              <a:rPr lang="tr-TR" dirty="0" smtClean="0">
                <a:latin typeface="Arial Black" pitchFamily="34" charset="0"/>
              </a:rPr>
              <a:t>OKUL FOBİSİ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433384"/>
            <a:ext cx="8534400" cy="404477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Okuldan korkmak </a:t>
            </a:r>
          </a:p>
          <a:p>
            <a:r>
              <a:rPr lang="tr-TR" dirty="0" smtClean="0"/>
              <a:t>Okula gitmek  istememek</a:t>
            </a:r>
          </a:p>
          <a:p>
            <a:r>
              <a:rPr lang="tr-TR" dirty="0" smtClean="0"/>
              <a:t>Okula gitmekten kaygı duymak</a:t>
            </a:r>
          </a:p>
          <a:p>
            <a:r>
              <a:rPr lang="tr-TR" dirty="0" smtClean="0"/>
              <a:t>Okulda kalmamak için çaba göstermek</a:t>
            </a:r>
          </a:p>
          <a:p>
            <a:r>
              <a:rPr lang="tr-TR" dirty="0" smtClean="0"/>
              <a:t>Okulda kalmaktan korkmak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060" y="2734962"/>
            <a:ext cx="3416616" cy="35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4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219200"/>
            <a:ext cx="10058400" cy="518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				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				</a:t>
            </a:r>
            <a:r>
              <a:rPr lang="tr-TR" dirty="0" smtClean="0">
                <a:latin typeface="Arial Black" pitchFamily="34" charset="0"/>
              </a:rPr>
              <a:t>Okul </a:t>
            </a:r>
            <a:r>
              <a:rPr lang="tr-TR" dirty="0">
                <a:latin typeface="Arial Black" pitchFamily="34" charset="0"/>
              </a:rPr>
              <a:t>Fobisi</a:t>
            </a:r>
          </a:p>
        </p:txBody>
      </p:sp>
      <p:pic>
        <p:nvPicPr>
          <p:cNvPr id="21" name="İçerik Yer Tutucusu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638" y="1742512"/>
            <a:ext cx="4193059" cy="2107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Dirsek Bağlayıcısı 6"/>
          <p:cNvCxnSpPr/>
          <p:nvPr/>
        </p:nvCxnSpPr>
        <p:spPr>
          <a:xfrm>
            <a:off x="7325504" y="1451612"/>
            <a:ext cx="2716420" cy="2609642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irsek Bağlayıcısı 16"/>
          <p:cNvCxnSpPr/>
          <p:nvPr/>
        </p:nvCxnSpPr>
        <p:spPr>
          <a:xfrm rot="10800000" flipV="1">
            <a:off x="1894703" y="1451610"/>
            <a:ext cx="2784128" cy="2734350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229966" y="3968343"/>
            <a:ext cx="21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Aynı gün başlar.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10107827" y="3724295"/>
            <a:ext cx="208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Okula başladıktan bir süre sonra başlar.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5348424" y="4001294"/>
            <a:ext cx="19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 da</a:t>
            </a:r>
            <a:endParaRPr lang="tr-TR" dirty="0"/>
          </a:p>
        </p:txBody>
      </p:sp>
      <p:cxnSp>
        <p:nvCxnSpPr>
          <p:cNvPr id="28" name="Düz Ok Bağlayıcısı 27"/>
          <p:cNvCxnSpPr/>
          <p:nvPr/>
        </p:nvCxnSpPr>
        <p:spPr>
          <a:xfrm>
            <a:off x="10709189" y="4647625"/>
            <a:ext cx="3729" cy="396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/>
          <p:cNvSpPr txBox="1"/>
          <p:nvPr/>
        </p:nvSpPr>
        <p:spPr>
          <a:xfrm>
            <a:off x="9134375" y="5043638"/>
            <a:ext cx="285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Tetikleyici</a:t>
            </a:r>
          </a:p>
          <a:p>
            <a:r>
              <a:rPr lang="tr-TR" dirty="0" smtClean="0"/>
              <a:t>Okulda ya da okul dışında travmatik bir olay yaşadı mı?</a:t>
            </a:r>
            <a:endParaRPr lang="tr-TR" dirty="0"/>
          </a:p>
        </p:txBody>
      </p:sp>
      <p:cxnSp>
        <p:nvCxnSpPr>
          <p:cNvPr id="33" name="Düz Ok Bağlayıcısı 32"/>
          <p:cNvCxnSpPr>
            <a:stCxn id="23" idx="2"/>
          </p:cNvCxnSpPr>
          <p:nvPr/>
        </p:nvCxnSpPr>
        <p:spPr>
          <a:xfrm>
            <a:off x="1280291" y="4337675"/>
            <a:ext cx="2124" cy="538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362465" y="5062889"/>
            <a:ext cx="2842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Tetikleyici</a:t>
            </a:r>
          </a:p>
          <a:p>
            <a:r>
              <a:rPr lang="tr-TR" dirty="0"/>
              <a:t>Anneden </a:t>
            </a:r>
            <a:r>
              <a:rPr lang="tr-TR" dirty="0" smtClean="0"/>
              <a:t>ya da sevdiği birinden ayrı </a:t>
            </a:r>
            <a:r>
              <a:rPr lang="tr-TR" dirty="0"/>
              <a:t>k</a:t>
            </a:r>
            <a:r>
              <a:rPr lang="tr-TR" dirty="0" smtClean="0"/>
              <a:t>alma korkusu(Ayrılma Kaygısı)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009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611" y="365125"/>
            <a:ext cx="11689492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OKUL </a:t>
            </a:r>
            <a:r>
              <a:rPr lang="tr-TR" sz="3200" b="1" dirty="0" smtClean="0"/>
              <a:t>FOBİSİ </a:t>
            </a:r>
            <a:r>
              <a:rPr lang="tr-TR" sz="3200" b="1" dirty="0"/>
              <a:t>OLAN </a:t>
            </a:r>
            <a:r>
              <a:rPr lang="tr-TR" sz="3200" b="1" dirty="0" smtClean="0"/>
              <a:t>ÇOCUKLARDA </a:t>
            </a:r>
            <a:r>
              <a:rPr lang="tr-TR" sz="3200" b="1" dirty="0"/>
              <a:t>GÖRÜLEN GENEL DAVRANIŞ </a:t>
            </a:r>
            <a:r>
              <a:rPr lang="tr-TR" sz="3200" b="1" dirty="0" smtClean="0"/>
              <a:t>BİÇİMLERİ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7891031" cy="402336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Okula </a:t>
            </a:r>
            <a:r>
              <a:rPr lang="tr-TR" dirty="0"/>
              <a:t>gitme isteksizliği ya da tümüyle okula gitmeyi reddetme</a:t>
            </a:r>
          </a:p>
          <a:p>
            <a:r>
              <a:rPr lang="tr-TR" dirty="0"/>
              <a:t>Okul hakkında belirsiz yakınmalar</a:t>
            </a:r>
          </a:p>
          <a:p>
            <a:r>
              <a:rPr lang="tr-TR" dirty="0"/>
              <a:t>Okulda kalmayı reddetme</a:t>
            </a:r>
          </a:p>
          <a:p>
            <a:r>
              <a:rPr lang="tr-TR" dirty="0"/>
              <a:t>Okul zamanı geldiğinde anksiyete ve panik </a:t>
            </a:r>
            <a:r>
              <a:rPr lang="tr-TR" dirty="0" smtClean="0"/>
              <a:t>durumları, öfke patlamaları</a:t>
            </a:r>
            <a:endParaRPr lang="tr-TR" dirty="0"/>
          </a:p>
          <a:p>
            <a:r>
              <a:rPr lang="tr-TR" dirty="0"/>
              <a:t>Evden </a:t>
            </a:r>
            <a:r>
              <a:rPr lang="tr-TR" dirty="0" smtClean="0"/>
              <a:t>ayrılamama</a:t>
            </a:r>
          </a:p>
          <a:p>
            <a:r>
              <a:rPr lang="tr-TR" dirty="0"/>
              <a:t>Okul yolundan geri dönme</a:t>
            </a:r>
          </a:p>
          <a:p>
            <a:r>
              <a:rPr lang="tr-TR" dirty="0"/>
              <a:t>Okuldayken ortaya çıkan anksiyete ile okulu terk ederek eve koşma</a:t>
            </a:r>
          </a:p>
          <a:p>
            <a:r>
              <a:rPr lang="tr-TR" dirty="0"/>
              <a:t>Okula gitmeyi istediğini ve buna hazır olduğunu söylese de okul zamanı gelince bunu başaramama</a:t>
            </a:r>
          </a:p>
          <a:p>
            <a:r>
              <a:rPr lang="tr-TR" dirty="0"/>
              <a:t>Karın ağrısı, baş ağrısı gibi temeli olmayan somatik </a:t>
            </a:r>
            <a:r>
              <a:rPr lang="tr-TR" dirty="0" smtClean="0"/>
              <a:t>belirtiler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b="7988"/>
          <a:stretch/>
        </p:blipFill>
        <p:spPr>
          <a:xfrm>
            <a:off x="8781535" y="2201434"/>
            <a:ext cx="3249139" cy="3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3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latin typeface="Arial Black" pitchFamily="34" charset="0"/>
              </a:rPr>
              <a:t>Çocuk Neden Korkar???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4022" y="1845734"/>
            <a:ext cx="9061657" cy="4023360"/>
          </a:xfrm>
        </p:spPr>
        <p:txBody>
          <a:bodyPr>
            <a:normAutofit/>
          </a:bodyPr>
          <a:lstStyle/>
          <a:p>
            <a:r>
              <a:rPr lang="tr-TR" dirty="0" smtClean="0"/>
              <a:t>Güvenli bağlanma gerçekleşmediği için kaygı yaşar. Çocuk anneden ayrıldığında yoğun bir endişe  hisseder. </a:t>
            </a:r>
          </a:p>
          <a:p>
            <a:pPr marL="0" indent="0">
              <a:buNone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	Kendisi ile ilgili kaygıları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	Ailesi ile ilgili </a:t>
            </a:r>
            <a:r>
              <a:rPr lang="tr-TR" dirty="0"/>
              <a:t>kaygıları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         Okul ile ilgili kaygıları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65" y="4020066"/>
            <a:ext cx="1315876" cy="22687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b="7628"/>
          <a:stretch/>
        </p:blipFill>
        <p:spPr>
          <a:xfrm>
            <a:off x="-21385" y="229948"/>
            <a:ext cx="2115408" cy="30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3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Arial Black" pitchFamily="34" charset="0"/>
              </a:rPr>
              <a:t>Kendisi ile ilgili kaygıları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68579" y="973123"/>
            <a:ext cx="10515600" cy="5665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Kaza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Ameliyat geçirme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Tedavi edilmeyen dikkat eksikliği, öğrenme bozukluğu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Kardeş </a:t>
            </a:r>
            <a:r>
              <a:rPr lang="tr-TR" dirty="0" smtClean="0"/>
              <a:t>kıskançlığı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 ortam fobisi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Yeni kurallara uymada yaşanan güçlükler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Duygularını ifade etmede yaşanan </a:t>
            </a:r>
            <a:r>
              <a:rPr lang="tr-TR" dirty="0" smtClean="0"/>
              <a:t>güçlükler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Okuldan, öğretmenden büyük çocuklardan korkma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Başaramama korkusu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Kıyaslanma korkusu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2" y="2855574"/>
            <a:ext cx="243251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1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286603"/>
            <a:ext cx="8365587" cy="1450757"/>
          </a:xfrm>
        </p:spPr>
        <p:txBody>
          <a:bodyPr>
            <a:normAutofit/>
          </a:bodyPr>
          <a:lstStyle/>
          <a:p>
            <a:r>
              <a:rPr lang="tr-TR" dirty="0">
                <a:latin typeface="Arial Black" pitchFamily="34" charset="0"/>
              </a:rPr>
              <a:t>Ailesi ile ilgili kaygıları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87114" y="1845734"/>
            <a:ext cx="716856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Aile üyelerinden birini hastalığı ya da kaybı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Ebeveyn çatışması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Ebeveynler tarafından çocuğa şiddet uygulanması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Kardeş </a:t>
            </a:r>
            <a:r>
              <a:rPr lang="tr-TR" dirty="0" smtClean="0"/>
              <a:t>doğumu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Yeni bir eve taşınma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Boşanma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Aile bireylerinden ayrılık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Çocuklara olan aşırı düşkünlük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Anne babaların aşırı evhamlı halleri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7868"/>
          <a:stretch/>
        </p:blipFill>
        <p:spPr>
          <a:xfrm>
            <a:off x="332139" y="2520779"/>
            <a:ext cx="2830676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0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0" y="286603"/>
            <a:ext cx="8107680" cy="1450757"/>
          </a:xfrm>
        </p:spPr>
        <p:txBody>
          <a:bodyPr/>
          <a:lstStyle/>
          <a:p>
            <a:r>
              <a:rPr lang="tr-TR" dirty="0">
                <a:latin typeface="Arial Black" pitchFamily="34" charset="0"/>
              </a:rPr>
              <a:t>Okul ile ilgili kaygıları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73858" y="2125362"/>
            <a:ext cx="8181821" cy="41061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 ya da sınıf değişikliği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Okuldaki diğer çocuklarla yaşanan güçlükler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Öğretmen ya da idarecilerin cezalandırıcı </a:t>
            </a:r>
            <a:r>
              <a:rPr lang="tr-TR" dirty="0" smtClean="0"/>
              <a:t>tutumu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Ev ödevlerinin fazla olması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Çocuğun kapasitesini aşan eğitse ve sosyal faaliyetler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 ya da sınıf değişiklikleri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İlkokuldan </a:t>
            </a:r>
            <a:r>
              <a:rPr lang="tr-TR" dirty="0"/>
              <a:t>ortaokula yada ortaokuldan liseye geçişler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97" y="3755059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7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732</TotalTime>
  <Words>905</Words>
  <Application>Microsoft Office PowerPoint</Application>
  <PresentationFormat>Özel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Geçmişe bakış</vt:lpstr>
      <vt:lpstr>PANDEMİ SÜRECİNDE OKUL FOBİSİ VE OKUL REDDİ</vt:lpstr>
      <vt:lpstr>Giriş</vt:lpstr>
      <vt:lpstr>OKUL FOBİSİ</vt:lpstr>
      <vt:lpstr>             Okul Fobisi</vt:lpstr>
      <vt:lpstr>OKUL FOBİSİ OLAN ÇOCUKLARDA GÖRÜLEN GENEL DAVRANIŞ BİÇİMLERİ</vt:lpstr>
      <vt:lpstr>Çocuk Neden Korkar??? </vt:lpstr>
      <vt:lpstr>Kendisi ile ilgili kaygıları </vt:lpstr>
      <vt:lpstr>Ailesi ile ilgili kaygıları  </vt:lpstr>
      <vt:lpstr>Okul ile ilgili kaygıları</vt:lpstr>
      <vt:lpstr>Ayrılma Kaygısı Kimlerde Oluşur?</vt:lpstr>
      <vt:lpstr>Ayrılma Kaygısı Nasıl Oluşur?</vt:lpstr>
      <vt:lpstr>Ayrılma Kaygısı Nasıl Oluşur?</vt:lpstr>
      <vt:lpstr>Slayt 13</vt:lpstr>
      <vt:lpstr>Slayt 14</vt:lpstr>
      <vt:lpstr>OKUL REDDİ</vt:lpstr>
      <vt:lpstr>PANDEMİ SONRASI OKULA UYUM</vt:lpstr>
      <vt:lpstr>Pandemi Sonrası Okul Fobisi ve Okul Reddi</vt:lpstr>
      <vt:lpstr>Slayt 18</vt:lpstr>
      <vt:lpstr>Slayt 19</vt:lpstr>
      <vt:lpstr>Slayt 20</vt:lpstr>
      <vt:lpstr>Slayt 21</vt:lpstr>
      <vt:lpstr>Slayt 22</vt:lpstr>
      <vt:lpstr>Slayt 23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pc</cp:lastModifiedBy>
  <cp:revision>52</cp:revision>
  <dcterms:created xsi:type="dcterms:W3CDTF">2020-06-23T08:57:39Z</dcterms:created>
  <dcterms:modified xsi:type="dcterms:W3CDTF">2021-03-17T09:38:29Z</dcterms:modified>
</cp:coreProperties>
</file>